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3" r:id="rId1"/>
  </p:sldMasterIdLst>
  <p:notesMasterIdLst>
    <p:notesMasterId r:id="rId9"/>
  </p:notesMasterIdLst>
  <p:sldIdLst>
    <p:sldId id="256" r:id="rId2"/>
    <p:sldId id="262" r:id="rId3"/>
    <p:sldId id="263" r:id="rId4"/>
    <p:sldId id="264" r:id="rId5"/>
    <p:sldId id="257" r:id="rId6"/>
    <p:sldId id="258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8" d="100"/>
          <a:sy n="58" d="100"/>
        </p:scale>
        <p:origin x="217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5A83BF-A648-4BC7-82BE-EC17E3D1365A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CCCDD1-F7C0-4824-8B48-92DB1F034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45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CCCDD1-F7C0-4824-8B48-92DB1F03437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462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CF14-AB56-44B7-AD0A-866741D3180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D5EFE5C-46AB-40A6-89AB-C4059B25C656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8547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CF14-AB56-44B7-AD0A-866741D3180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EFE5C-46AB-40A6-89AB-C4059B25C656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2401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CF14-AB56-44B7-AD0A-866741D3180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EFE5C-46AB-40A6-89AB-C4059B25C656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9857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CF14-AB56-44B7-AD0A-866741D3180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EFE5C-46AB-40A6-89AB-C4059B25C656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7147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CF14-AB56-44B7-AD0A-866741D3180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EFE5C-46AB-40A6-89AB-C4059B25C656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0071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CF14-AB56-44B7-AD0A-866741D3180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EFE5C-46AB-40A6-89AB-C4059B25C656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280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CF14-AB56-44B7-AD0A-866741D3180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EFE5C-46AB-40A6-89AB-C4059B25C656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1090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CF14-AB56-44B7-AD0A-866741D3180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EFE5C-46AB-40A6-89AB-C4059B25C656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4348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CF14-AB56-44B7-AD0A-866741D3180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EFE5C-46AB-40A6-89AB-C4059B25C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548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CF14-AB56-44B7-AD0A-866741D3180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EFE5C-46AB-40A6-89AB-C4059B25C656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0080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966ACF14-AB56-44B7-AD0A-866741D3180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EFE5C-46AB-40A6-89AB-C4059B25C656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6148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ACF14-AB56-44B7-AD0A-866741D31806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D5EFE5C-46AB-40A6-89AB-C4059B25C65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228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uny.edu/about/chancellor/strategic-roadmap/" TargetMode="External"/><Relationship Id="rId2" Type="http://schemas.openxmlformats.org/officeDocument/2006/relationships/hyperlink" Target="https://www.citytech.cuny.edu/about-us/mission.aspx#:~:text=New%20York%20City%20College%20of,for%20a%20diverse%20urban%20populatio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trategicplanning.baruch.cuny.edu/wp-content/uploads/sites/12/2023/08/BaruchCollegeStrategicPlan202328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29558-73E4-494C-A2ED-4DE41EAB70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Strategic Planning Committee Charge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DCBE4A-8A21-48E8-9113-72010E3A60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sz="3200" dirty="0"/>
              <a:t>November 17, 2023</a:t>
            </a:r>
          </a:p>
        </p:txBody>
      </p:sp>
    </p:spTree>
    <p:extLst>
      <p:ext uri="{BB962C8B-B14F-4D97-AF65-F5344CB8AC3E}">
        <p14:creationId xmlns:p14="http://schemas.microsoft.com/office/powerpoint/2010/main" val="1752205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3A121-7C1F-4B67-8EFA-2A21B81F6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What are the Goals of the 2024-2029 Strategic Planning?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E3F71-382F-6271-2D7A-A6A726A546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689" y="1825625"/>
            <a:ext cx="11401063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</a:rPr>
              <a:t>Meet with members of the college community to understand the college’s strengths and challenges and get recommendations for </a:t>
            </a:r>
            <a:r>
              <a:rPr lang="en-US" u="sng" dirty="0">
                <a:solidFill>
                  <a:srgbClr val="666666"/>
                </a:solidFill>
                <a:latin typeface="Arial" panose="020B0604020202020204" pitchFamily="34" charset="0"/>
              </a:rPr>
              <a:t>key initiatives.</a:t>
            </a:r>
          </a:p>
          <a:p>
            <a:r>
              <a:rPr lang="en-US" b="0" i="0" dirty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Identify </a:t>
            </a:r>
            <a:r>
              <a:rPr lang="en-US" b="0" i="0" u="sng" dirty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key initiatives </a:t>
            </a:r>
            <a:r>
              <a:rPr lang="en-US" b="0" i="0" dirty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for each of the Major Themes of the Roadmap, </a:t>
            </a: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</a:rPr>
              <a:t>which align with the college’s mission statement and the CUNY Lifting NY Roadmap’s Major Themes and Goals</a:t>
            </a:r>
          </a:p>
          <a:p>
            <a:pPr marL="0" indent="0">
              <a:buNone/>
            </a:pP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</a:rPr>
              <a:t>The document you create will be used for making decisions and prioritizing financial resources. Thanks to your outreach, this will be a shared vision for the future of the college.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City Tech’s Mission: </a:t>
            </a:r>
            <a:r>
              <a:rPr lang="en-US" b="0" i="0" dirty="0">
                <a:solidFill>
                  <a:srgbClr val="666666"/>
                </a:solidFill>
                <a:effectLst/>
                <a:latin typeface="Arial" panose="020B0604020202020204" pitchFamily="34" charset="0"/>
                <a:hlinkClick r:id="rId2"/>
              </a:rPr>
              <a:t>https://www.citytech.cuny.edu/about-us/mission.aspx#:~:text=New%20York%20City%20College%20of,for%20a%20diverse%20urban%20population</a:t>
            </a:r>
            <a:r>
              <a:rPr lang="en-US" b="0" i="0" dirty="0">
                <a:solidFill>
                  <a:srgbClr val="666666"/>
                </a:solidFill>
                <a:effectLst/>
                <a:latin typeface="Arial" panose="020B0604020202020204" pitchFamily="34" charset="0"/>
              </a:rPr>
              <a:t>.</a:t>
            </a:r>
            <a:endParaRPr lang="en-US" dirty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</a:rPr>
              <a:t>CUNY’s Lifting NY Roadmap: </a:t>
            </a: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  <a:hlinkClick r:id="rId3"/>
              </a:rPr>
              <a:t>https://www.cuny.edu/about/chancellor/strategic-roadmap/</a:t>
            </a:r>
            <a:endParaRPr lang="en-US" dirty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</a:rPr>
              <a:t>Scroll down to see examples of Strategic Plans from all of the CUNY colleges. Baruch College’s is especially concise and informative: </a:t>
            </a:r>
          </a:p>
          <a:p>
            <a:pPr marL="0" indent="0">
              <a:buNone/>
            </a:pP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  <a:hlinkClick r:id="rId4"/>
              </a:rPr>
              <a:t>https://strategicplanning.baruch.cuny.edu/wp-content/uploads/sites/12/2023/08/BaruchCollegeStrategicPlan202328.pdf</a:t>
            </a:r>
            <a:endParaRPr lang="en-US" dirty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US" dirty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928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6BBF3-3BA1-B2EE-5551-7359A22A5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604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Timetable of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52D71-F97D-652B-E494-1450789CF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3767"/>
            <a:ext cx="10515600" cy="49731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September – November 2023</a:t>
            </a:r>
            <a:r>
              <a:rPr lang="en-US" dirty="0"/>
              <a:t>: form and charge committees;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November 2023 – January 2024: </a:t>
            </a:r>
            <a:r>
              <a:rPr lang="en-US" dirty="0"/>
              <a:t>elect chair and secretary; identify individuals/groups to meet with to discuss strengths, weaknesses, opportunities and recommended key initiatives; develop questions; assign interviewers.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January – April 2024</a:t>
            </a:r>
            <a:r>
              <a:rPr lang="en-US" dirty="0"/>
              <a:t>: meet with individuals/groups; attend Open Hearings with faculty, students, department chairs, administrators, student affairs, student support initiatives; business office. Provosts Office will set up Open Hearings.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April – May 2024</a:t>
            </a:r>
            <a:r>
              <a:rPr lang="en-US" dirty="0"/>
              <a:t>: prepare final summary of meeting/open hearing notes; identify  3-5 key initiatives relevant to your theme.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Fall 2024</a:t>
            </a:r>
            <a:r>
              <a:rPr lang="en-US" dirty="0"/>
              <a:t>: Strategic Plan submitted to college governance for approval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979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FB058-1E15-DB25-6D39-4D239E498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Some Individuals/Groups You May Wish to Meet With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A6B3F-A82E-7B0F-19CC-D42B97D9B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793" y="1770928"/>
            <a:ext cx="11192718" cy="4166886"/>
          </a:xfrm>
        </p:spPr>
        <p:txBody>
          <a:bodyPr>
            <a:noAutofit/>
          </a:bodyPr>
          <a:lstStyle/>
          <a:p>
            <a:r>
              <a:rPr lang="en-US" sz="3200" dirty="0"/>
              <a:t>Department members, Institutional Research (AIRE), First Year Programs, Title V grant, DEI groups (BMI, HSI, AAPI Committees, Afr. American Faculty, etc.), ASAP/ACE, Professional Development Center (PDC), Precollege Programs, Admissions, STAR, Student Success Center, College Council Committees, Registrar’s Office, Financial Aid.</a:t>
            </a:r>
          </a:p>
          <a:p>
            <a:r>
              <a:rPr lang="en-US" sz="3200" b="1" dirty="0"/>
              <a:t>Questions?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29020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FF082-0970-4DD6-BADB-391C05347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365125"/>
            <a:ext cx="11811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4000" dirty="0"/>
            </a:br>
            <a:r>
              <a:rPr lang="en-US" b="1" dirty="0"/>
              <a:t>Thank you to all committee members</a:t>
            </a:r>
            <a:br>
              <a:rPr lang="en-US" sz="4000" b="1" dirty="0"/>
            </a:br>
            <a:r>
              <a:rPr lang="en-US" sz="3600" dirty="0"/>
              <a:t> CUNY Lifting NY Roadmap Themes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8C2D2-8AF6-4F1A-B5C8-4757F93B7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fontAlgn="base">
              <a:buNone/>
            </a:pPr>
            <a:r>
              <a:rPr lang="en-US" b="1" dirty="0"/>
              <a:t>(1) Creating a student-centered, equity-driven college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Committee members: Anne Leonard (LIB</a:t>
            </a:r>
            <a:r>
              <a:rPr lang="en-US" dirty="0">
                <a:solidFill>
                  <a:srgbClr val="FF0000"/>
                </a:solidFill>
              </a:rPr>
              <a:t>)-Chair,</a:t>
            </a:r>
            <a:r>
              <a:rPr lang="en-US" dirty="0"/>
              <a:t> Smita Dewan (HUS), Michael </a:t>
            </a:r>
            <a:r>
              <a:rPr lang="en-US" dirty="0" err="1"/>
              <a:t>Cannetti</a:t>
            </a:r>
            <a:r>
              <a:rPr lang="en-US" dirty="0"/>
              <a:t> (ECFM</a:t>
            </a:r>
            <a:r>
              <a:rPr lang="en-US" dirty="0">
                <a:solidFill>
                  <a:srgbClr val="FF0000"/>
                </a:solidFill>
              </a:rPr>
              <a:t>)-</a:t>
            </a:r>
            <a:r>
              <a:rPr lang="en-US" dirty="0" err="1">
                <a:solidFill>
                  <a:srgbClr val="FF0000"/>
                </a:solidFill>
              </a:rPr>
              <a:t>Secy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/>
              <a:t> Dionne Bennett (AFR), </a:t>
            </a:r>
            <a:r>
              <a:rPr lang="en-US" dirty="0">
                <a:solidFill>
                  <a:srgbClr val="FF0000"/>
                </a:solidFill>
              </a:rPr>
              <a:t>Ines </a:t>
            </a:r>
            <a:r>
              <a:rPr lang="en-US" dirty="0" err="1">
                <a:solidFill>
                  <a:srgbClr val="FF0000"/>
                </a:solidFill>
              </a:rPr>
              <a:t>Corujo</a:t>
            </a:r>
            <a:r>
              <a:rPr lang="en-US" dirty="0">
                <a:solidFill>
                  <a:srgbClr val="FF0000"/>
                </a:solidFill>
              </a:rPr>
              <a:t> Martin? (HUM) </a:t>
            </a:r>
          </a:p>
          <a:p>
            <a:pPr marL="0" indent="0">
              <a:buNone/>
            </a:pPr>
            <a:r>
              <a:rPr lang="en-US" b="1" dirty="0"/>
              <a:t>(2) Catalyzing upward mobility and prosperity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Committee members: Maureen Archer (SPS) - </a:t>
            </a:r>
            <a:r>
              <a:rPr lang="en-US" dirty="0">
                <a:solidFill>
                  <a:srgbClr val="FF0000"/>
                </a:solidFill>
              </a:rPr>
              <a:t>Chair, </a:t>
            </a:r>
            <a:r>
              <a:rPr lang="en-US" sz="2000" dirty="0"/>
              <a:t>Rory Richards (ENG), </a:t>
            </a:r>
            <a:r>
              <a:rPr lang="en-US" dirty="0"/>
              <a:t>Ben Shepard (HUS), Li Geng (ETET), Sue Brandt (ENT), </a:t>
            </a:r>
            <a:r>
              <a:rPr lang="en-US" dirty="0" err="1"/>
              <a:t>Cailean</a:t>
            </a:r>
            <a:r>
              <a:rPr lang="en-US" dirty="0"/>
              <a:t> Cooney (LIB), Tamrah Cunningham (CST), Diane Sutton (BUS) - </a:t>
            </a:r>
            <a:r>
              <a:rPr lang="en-US" dirty="0" err="1">
                <a:solidFill>
                  <a:srgbClr val="FF0000"/>
                </a:solidFill>
              </a:rPr>
              <a:t>Secy</a:t>
            </a:r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 b="1"/>
              <a:t>(</a:t>
            </a:r>
            <a:r>
              <a:rPr lang="en-US" b="1" dirty="0"/>
              <a:t>3) Nurturing and renewing the academic core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Committee members: Laura </a:t>
            </a:r>
            <a:r>
              <a:rPr lang="en-US" dirty="0" err="1"/>
              <a:t>Westengard</a:t>
            </a:r>
            <a:r>
              <a:rPr lang="en-US" dirty="0"/>
              <a:t> (ENG</a:t>
            </a:r>
            <a:r>
              <a:rPr lang="en-US" dirty="0">
                <a:solidFill>
                  <a:srgbClr val="FF0000"/>
                </a:solidFill>
              </a:rPr>
              <a:t>)-Chair,</a:t>
            </a:r>
            <a:r>
              <a:rPr lang="en-US" dirty="0"/>
              <a:t> Justin Vazquez-Poritz (Dean, </a:t>
            </a:r>
            <a:r>
              <a:rPr lang="en-US" dirty="0" err="1"/>
              <a:t>SoAS</a:t>
            </a:r>
            <a:r>
              <a:rPr lang="en-US" dirty="0"/>
              <a:t>), Euisuk Sung (CTTE</a:t>
            </a:r>
            <a:r>
              <a:rPr lang="en-US" dirty="0">
                <a:solidFill>
                  <a:srgbClr val="FF0000"/>
                </a:solidFill>
              </a:rPr>
              <a:t>)-</a:t>
            </a:r>
            <a:r>
              <a:rPr lang="en-US" dirty="0" err="1">
                <a:solidFill>
                  <a:srgbClr val="FF0000"/>
                </a:solidFill>
              </a:rPr>
              <a:t>Secy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/>
              <a:t> Sean MacDonald (SS)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455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59F4C-204B-4DCE-90A7-6C7C7ACBC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" y="365125"/>
            <a:ext cx="11782697" cy="1325563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/>
              <a:t>Thank you to all members</a:t>
            </a:r>
            <a:br>
              <a:rPr lang="en-US" sz="3600" dirty="0"/>
            </a:br>
            <a:r>
              <a:rPr lang="en-US" sz="3600" dirty="0"/>
              <a:t>Committees are based on CUNY Lifting NY Roadmap Themes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A7736-4A17-4AA6-86CF-3267F3A78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fontAlgn="base">
              <a:buNone/>
            </a:pPr>
            <a:r>
              <a:rPr lang="en-US" sz="2600" b="1" dirty="0"/>
              <a:t>(4) Designing a convergent research and innovation ecosystem</a:t>
            </a:r>
            <a:endParaRPr lang="en-US" sz="2600" dirty="0"/>
          </a:p>
          <a:p>
            <a:pPr marL="0" indent="0">
              <a:buNone/>
            </a:pPr>
            <a:r>
              <a:rPr lang="en-US" sz="2600" dirty="0"/>
              <a:t>Committee members: AP Reginald Blake, Marcos Pinto (CST), Andy Zhang (MECH), Benito Mendoza (CET</a:t>
            </a:r>
            <a:r>
              <a:rPr lang="en-US" sz="2600" dirty="0">
                <a:solidFill>
                  <a:srgbClr val="FF0000"/>
                </a:solidFill>
              </a:rPr>
              <a:t>)-</a:t>
            </a:r>
            <a:r>
              <a:rPr lang="en-US" sz="2600" dirty="0" err="1">
                <a:solidFill>
                  <a:srgbClr val="FF0000"/>
                </a:solidFill>
              </a:rPr>
              <a:t>Secy</a:t>
            </a:r>
            <a:r>
              <a:rPr lang="en-US" sz="2600" dirty="0">
                <a:solidFill>
                  <a:srgbClr val="FF0000"/>
                </a:solidFill>
              </a:rPr>
              <a:t>,</a:t>
            </a:r>
            <a:r>
              <a:rPr lang="en-US" sz="2600" dirty="0"/>
              <a:t> Eric </a:t>
            </a:r>
            <a:r>
              <a:rPr lang="en-US" sz="2600" dirty="0" err="1"/>
              <a:t>Lobel</a:t>
            </a:r>
            <a:r>
              <a:rPr lang="en-US" sz="2600" dirty="0"/>
              <a:t> (RAD), Laura Andreescu (RESD), Sanjoy Chakraborty (BIO)-</a:t>
            </a:r>
            <a:r>
              <a:rPr lang="en-US" sz="2600" dirty="0">
                <a:solidFill>
                  <a:srgbClr val="FF0000"/>
                </a:solidFill>
              </a:rPr>
              <a:t>Chair</a:t>
            </a:r>
            <a:r>
              <a:rPr lang="en-US" sz="2600" dirty="0"/>
              <a:t> </a:t>
            </a:r>
          </a:p>
          <a:p>
            <a:pPr marL="0" indent="0" fontAlgn="base">
              <a:buNone/>
            </a:pPr>
            <a:r>
              <a:rPr lang="en-US" sz="2600" b="1" dirty="0"/>
              <a:t>(5) Reimagining university finance and infrastructure</a:t>
            </a:r>
            <a:endParaRPr lang="en-US" sz="2600" dirty="0"/>
          </a:p>
          <a:p>
            <a:pPr marL="0" indent="0">
              <a:buNone/>
            </a:pPr>
            <a:r>
              <a:rPr lang="en-US" sz="2600" dirty="0"/>
              <a:t>Committee members: Gerarda Shields (Dean, SOTD) – </a:t>
            </a:r>
            <a:r>
              <a:rPr lang="en-US" sz="2600" dirty="0">
                <a:solidFill>
                  <a:srgbClr val="FF0000"/>
                </a:solidFill>
              </a:rPr>
              <a:t>Chair</a:t>
            </a:r>
            <a:r>
              <a:rPr lang="en-US" sz="2600" dirty="0"/>
              <a:t>, Steven Indelicato (VCT), Rachel Raskin (BUS), Katherine Poirier (MAT</a:t>
            </a:r>
            <a:r>
              <a:rPr lang="en-US" sz="2600" dirty="0">
                <a:solidFill>
                  <a:srgbClr val="FF0000"/>
                </a:solidFill>
              </a:rPr>
              <a:t>)-</a:t>
            </a:r>
            <a:r>
              <a:rPr lang="en-US" sz="2600" dirty="0" err="1">
                <a:solidFill>
                  <a:srgbClr val="FF0000"/>
                </a:solidFill>
              </a:rPr>
              <a:t>Secy</a:t>
            </a:r>
            <a:r>
              <a:rPr lang="en-US" sz="2600" dirty="0">
                <a:solidFill>
                  <a:srgbClr val="FF0000"/>
                </a:solidFill>
              </a:rPr>
              <a:t>,,</a:t>
            </a:r>
            <a:r>
              <a:rPr lang="en-US" sz="2600" dirty="0"/>
              <a:t> Hong Li (CST), </a:t>
            </a:r>
          </a:p>
          <a:p>
            <a:pPr marL="0" indent="0">
              <a:buNone/>
            </a:pPr>
            <a:r>
              <a:rPr lang="en-US" sz="2600" b="1" dirty="0"/>
              <a:t>(6) Promoting college differentiation and university integration</a:t>
            </a:r>
            <a:endParaRPr lang="en-US" sz="2600" dirty="0"/>
          </a:p>
          <a:p>
            <a:pPr marL="0" indent="0">
              <a:buNone/>
            </a:pPr>
            <a:r>
              <a:rPr lang="en-US" sz="2600" dirty="0"/>
              <a:t>Committee members:  Boris Gelman (PHYS), Susan Phillip (HMGT), </a:t>
            </a:r>
            <a:r>
              <a:rPr lang="en-US" sz="2600" dirty="0">
                <a:solidFill>
                  <a:srgbClr val="FF0000"/>
                </a:solidFill>
              </a:rPr>
              <a:t>Lynda Dias (HMGT)-new</a:t>
            </a:r>
            <a:r>
              <a:rPr lang="en-US" sz="2600" dirty="0"/>
              <a:t>, Hamid </a:t>
            </a:r>
            <a:r>
              <a:rPr lang="en-US" sz="2600" dirty="0" err="1"/>
              <a:t>Norouzi</a:t>
            </a:r>
            <a:r>
              <a:rPr lang="en-US" sz="2600" dirty="0"/>
              <a:t> (CMCE), </a:t>
            </a:r>
            <a:r>
              <a:rPr lang="en-US" sz="2600" dirty="0">
                <a:solidFill>
                  <a:srgbClr val="FF0000"/>
                </a:solidFill>
              </a:rPr>
              <a:t>Sandie </a:t>
            </a:r>
            <a:r>
              <a:rPr lang="en-US" sz="2600">
                <a:solidFill>
                  <a:srgbClr val="FF0000"/>
                </a:solidFill>
              </a:rPr>
              <a:t>Han – resigned. </a:t>
            </a:r>
            <a:r>
              <a:rPr lang="en-US" sz="2600"/>
              <a:t> </a:t>
            </a:r>
            <a:r>
              <a:rPr lang="en-US" sz="2800" dirty="0">
                <a:solidFill>
                  <a:srgbClr val="FF0000"/>
                </a:solidFill>
              </a:rPr>
              <a:t>Chair/</a:t>
            </a:r>
            <a:r>
              <a:rPr lang="en-US" sz="2800" dirty="0" err="1">
                <a:solidFill>
                  <a:srgbClr val="FF0000"/>
                </a:solidFill>
              </a:rPr>
              <a:t>Secy</a:t>
            </a:r>
            <a:r>
              <a:rPr lang="en-US" sz="2800" dirty="0">
                <a:solidFill>
                  <a:srgbClr val="FF0000"/>
                </a:solidFill>
              </a:rPr>
              <a:t> - TBD</a:t>
            </a:r>
            <a:endParaRPr lang="en-US" sz="2800" dirty="0"/>
          </a:p>
          <a:p>
            <a:pPr marL="0" indent="0">
              <a:buNone/>
            </a:pP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762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7AF35-1B70-4443-9845-A156DE6C9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Break-out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C8A79-4FAA-4050-9791-88E71408F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Elect Chair and Secretary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Discuss who you would like to interview and questions you would like to ask. Who will speak with whom? Discuss meeting schedule.</a:t>
            </a:r>
          </a:p>
          <a:p>
            <a:endParaRPr lang="en-US" dirty="0"/>
          </a:p>
          <a:p>
            <a:r>
              <a:rPr lang="en-US" dirty="0"/>
              <a:t>Any additional questions?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After 20 minutes, brief report out </a:t>
            </a:r>
          </a:p>
        </p:txBody>
      </p:sp>
    </p:spTree>
    <p:extLst>
      <p:ext uri="{BB962C8B-B14F-4D97-AF65-F5344CB8AC3E}">
        <p14:creationId xmlns:p14="http://schemas.microsoft.com/office/powerpoint/2010/main" val="153870486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{7945523A-16CF-2B4E-8C79-5140652CEE41}tf10001119</Template>
  <TotalTime>305</TotalTime>
  <Words>758</Words>
  <Application>Microsoft Office PowerPoint</Application>
  <PresentationFormat>Widescreen</PresentationFormat>
  <Paragraphs>46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Gill Sans MT</vt:lpstr>
      <vt:lpstr>Gallery</vt:lpstr>
      <vt:lpstr>Strategic Planning Committee Charge </vt:lpstr>
      <vt:lpstr>What are the Goals of the 2024-2029 Strategic Planning?</vt:lpstr>
      <vt:lpstr>Timetable of Activities</vt:lpstr>
      <vt:lpstr>Some Individuals/Groups You May Wish to Meet With </vt:lpstr>
      <vt:lpstr> Thank you to all committee members  CUNY Lifting NY Roadmap Themes </vt:lpstr>
      <vt:lpstr>Thank you to all members Committees are based on CUNY Lifting NY Roadmap Themes</vt:lpstr>
      <vt:lpstr>Break-out groups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 Planning Committee Charge</dc:title>
  <dc:creator>Pamela Brown</dc:creator>
  <cp:lastModifiedBy>Pamela Brown</cp:lastModifiedBy>
  <cp:revision>23</cp:revision>
  <dcterms:created xsi:type="dcterms:W3CDTF">2023-11-16T22:42:56Z</dcterms:created>
  <dcterms:modified xsi:type="dcterms:W3CDTF">2024-02-27T16:13:21Z</dcterms:modified>
</cp:coreProperties>
</file>